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1" r:id="rId3"/>
    <p:sldId id="287" r:id="rId4"/>
    <p:sldId id="289" r:id="rId5"/>
    <p:sldId id="288" r:id="rId6"/>
    <p:sldId id="290" r:id="rId7"/>
    <p:sldId id="284" r:id="rId8"/>
    <p:sldId id="285" r:id="rId9"/>
    <p:sldId id="29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7A90E-73FE-4B1B-86AD-D4740104263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BA99D-6CD1-4AFC-863F-23FD303A7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4278312" y="10156825"/>
            <a:ext cx="3276600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106487" y="812800"/>
            <a:ext cx="5345111" cy="40100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18350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9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4278312" y="10156825"/>
            <a:ext cx="3276600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106487" y="812800"/>
            <a:ext cx="5345111" cy="40100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18350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70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5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0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4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4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3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7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15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6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52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28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12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9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4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6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49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36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419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3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8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3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0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3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5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5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69C2-75D1-4663-B376-4237421A6827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B185-AC72-4F08-960F-059734C6D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44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1980049" y="3037280"/>
            <a:ext cx="8231903" cy="1365262"/>
          </a:xfrm>
          <a:prstGeom prst="rect">
            <a:avLst/>
          </a:prstGeom>
          <a:noFill/>
          <a:ln>
            <a:noFill/>
          </a:ln>
        </p:spPr>
        <p:txBody>
          <a:bodyPr lIns="82939" tIns="41458" rIns="82939" bIns="41458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4899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Mmm</a:t>
            </a:r>
            <a:r>
              <a:rPr lang="en-US" sz="4899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Tasty?</a:t>
            </a:r>
            <a:endParaRPr lang="en-US" sz="4899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D8AAF-FE6B-4342-862B-BA4E1FCE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271" y="267524"/>
            <a:ext cx="4582734" cy="25033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ABF693-9BF7-4B21-B57E-82E9B779F746}"/>
              </a:ext>
            </a:extLst>
          </p:cNvPr>
          <p:cNvCxnSpPr/>
          <p:nvPr/>
        </p:nvCxnSpPr>
        <p:spPr>
          <a:xfrm>
            <a:off x="1788969" y="2861869"/>
            <a:ext cx="856072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81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257" y="221290"/>
            <a:ext cx="945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Umm… Would You Eat This?!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42A5F-1A22-4B54-AFB1-7FB1DDE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4" y="221290"/>
            <a:ext cx="1944216" cy="10620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E1590E-5518-4076-9AEA-004CC07AA22F}"/>
              </a:ext>
            </a:extLst>
          </p:cNvPr>
          <p:cNvCxnSpPr>
            <a:cxnSpLocks/>
          </p:cNvCxnSpPr>
          <p:nvPr/>
        </p:nvCxnSpPr>
        <p:spPr>
          <a:xfrm>
            <a:off x="1524001" y="1388969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18534" b="9496"/>
          <a:stretch/>
        </p:blipFill>
        <p:spPr>
          <a:xfrm>
            <a:off x="3142706" y="1540986"/>
            <a:ext cx="5906589" cy="5231464"/>
          </a:xfrm>
          <a:prstGeom prst="rect">
            <a:avLst/>
          </a:prstGeom>
        </p:spPr>
      </p:pic>
      <p:pic>
        <p:nvPicPr>
          <p:cNvPr id="2050" name="Picture 2" descr="Image result for sick emoji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" y="4781006"/>
            <a:ext cx="1645549" cy="12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ick emoji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15505" r="23705" b="16711"/>
          <a:stretch/>
        </p:blipFill>
        <p:spPr bwMode="auto">
          <a:xfrm>
            <a:off x="330895" y="2090057"/>
            <a:ext cx="1640198" cy="15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7257" y="221290"/>
            <a:ext cx="945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Umm… Would You Eat This?!</a:t>
            </a:r>
            <a:endParaRPr lang="en-GB"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42A5F-1A22-4B54-AFB1-7FB1DDE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4" y="221290"/>
            <a:ext cx="1944216" cy="10620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1590E-5518-4076-9AEA-004CC07AA22F}"/>
              </a:ext>
            </a:extLst>
          </p:cNvPr>
          <p:cNvCxnSpPr>
            <a:cxnSpLocks/>
          </p:cNvCxnSpPr>
          <p:nvPr/>
        </p:nvCxnSpPr>
        <p:spPr>
          <a:xfrm>
            <a:off x="1524001" y="1388969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/>
          <a:stretch/>
        </p:blipFill>
        <p:spPr>
          <a:xfrm>
            <a:off x="2168433" y="1540986"/>
            <a:ext cx="8239761" cy="5080000"/>
          </a:xfrm>
          <a:prstGeom prst="rect">
            <a:avLst/>
          </a:prstGeom>
        </p:spPr>
      </p:pic>
      <p:pic>
        <p:nvPicPr>
          <p:cNvPr id="9" name="Picture 2" descr="Image result for sick emoji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" y="4781006"/>
            <a:ext cx="1645549" cy="12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ick emoji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15505" r="23705" b="16711"/>
          <a:stretch/>
        </p:blipFill>
        <p:spPr bwMode="auto">
          <a:xfrm>
            <a:off x="330895" y="2090057"/>
            <a:ext cx="1640198" cy="15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7257" y="221290"/>
            <a:ext cx="945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Umm… Would You Eat This?!</a:t>
            </a:r>
            <a:endParaRPr lang="en-GB"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42A5F-1A22-4B54-AFB1-7FB1DDE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4" y="221290"/>
            <a:ext cx="1944216" cy="10620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1590E-5518-4076-9AEA-004CC07AA22F}"/>
              </a:ext>
            </a:extLst>
          </p:cNvPr>
          <p:cNvCxnSpPr>
            <a:cxnSpLocks/>
          </p:cNvCxnSpPr>
          <p:nvPr/>
        </p:nvCxnSpPr>
        <p:spPr>
          <a:xfrm>
            <a:off x="1524001" y="1388969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40" y="1540986"/>
            <a:ext cx="7746921" cy="5164614"/>
          </a:xfrm>
          <a:prstGeom prst="rect">
            <a:avLst/>
          </a:prstGeom>
        </p:spPr>
      </p:pic>
      <p:pic>
        <p:nvPicPr>
          <p:cNvPr id="9" name="Picture 2" descr="Image result for sick emoji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" y="4781006"/>
            <a:ext cx="1645549" cy="12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ick emoji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15505" r="23705" b="16711"/>
          <a:stretch/>
        </p:blipFill>
        <p:spPr bwMode="auto">
          <a:xfrm>
            <a:off x="330895" y="2090057"/>
            <a:ext cx="1640198" cy="15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7257" y="221290"/>
            <a:ext cx="945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Umm… Would You Eat This?!</a:t>
            </a:r>
            <a:endParaRPr lang="en-GB"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42A5F-1A22-4B54-AFB1-7FB1DDE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4" y="221290"/>
            <a:ext cx="1944216" cy="10620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1590E-5518-4076-9AEA-004CC07AA22F}"/>
              </a:ext>
            </a:extLst>
          </p:cNvPr>
          <p:cNvCxnSpPr>
            <a:cxnSpLocks/>
          </p:cNvCxnSpPr>
          <p:nvPr/>
        </p:nvCxnSpPr>
        <p:spPr>
          <a:xfrm>
            <a:off x="1524001" y="1388969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1" y="1540986"/>
            <a:ext cx="8046719" cy="5165992"/>
          </a:xfrm>
          <a:prstGeom prst="rect">
            <a:avLst/>
          </a:prstGeom>
        </p:spPr>
      </p:pic>
      <p:pic>
        <p:nvPicPr>
          <p:cNvPr id="9" name="Picture 2" descr="Image result for sick emoji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" y="4781006"/>
            <a:ext cx="1645549" cy="12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ick emoji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15505" r="23705" b="16711"/>
          <a:stretch/>
        </p:blipFill>
        <p:spPr bwMode="auto">
          <a:xfrm>
            <a:off x="330895" y="2090057"/>
            <a:ext cx="1640198" cy="15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9738" y="188640"/>
            <a:ext cx="6840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What’s Prejudice</a:t>
            </a:r>
            <a:r>
              <a:rPr lang="en-GB" sz="6000" b="1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42A5F-1A22-4B54-AFB1-7FB1DDE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221290"/>
            <a:ext cx="1944216" cy="10620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E1590E-5518-4076-9AEA-004CC07AA22F}"/>
              </a:ext>
            </a:extLst>
          </p:cNvPr>
          <p:cNvCxnSpPr>
            <a:cxnSpLocks/>
          </p:cNvCxnSpPr>
          <p:nvPr/>
        </p:nvCxnSpPr>
        <p:spPr>
          <a:xfrm>
            <a:off x="1524001" y="1388969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98"/>
          <p:cNvSpPr txBox="1"/>
          <p:nvPr/>
        </p:nvSpPr>
        <p:spPr>
          <a:xfrm>
            <a:off x="1252322" y="1956349"/>
            <a:ext cx="10425872" cy="384695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2939" tIns="82939" rIns="82939" bIns="82939" anchor="t" anchorCtr="0">
            <a:noAutofit/>
          </a:bodyPr>
          <a:lstStyle/>
          <a:p>
            <a:pPr algn="ctr"/>
            <a:r>
              <a:rPr lang="en-US" sz="3266" dirty="0">
                <a:solidFill>
                  <a:schemeClr val="bg1"/>
                </a:solidFill>
              </a:rPr>
              <a:t>Prejudice </a:t>
            </a:r>
            <a:r>
              <a:rPr lang="en-US" sz="3266" dirty="0" smtClean="0">
                <a:solidFill>
                  <a:schemeClr val="bg1"/>
                </a:solidFill>
              </a:rPr>
              <a:t>is: </a:t>
            </a:r>
            <a:r>
              <a:rPr lang="en-US" sz="3266" b="1" u="sng" dirty="0" smtClean="0">
                <a:solidFill>
                  <a:schemeClr val="bg1"/>
                </a:solidFill>
              </a:rPr>
              <a:t>an opinion </a:t>
            </a:r>
            <a:r>
              <a:rPr lang="en-US" sz="3266" b="1" u="sng" dirty="0">
                <a:solidFill>
                  <a:schemeClr val="bg1"/>
                </a:solidFill>
              </a:rPr>
              <a:t>that is not based on </a:t>
            </a:r>
            <a:r>
              <a:rPr lang="en-US" sz="3266" b="1" u="sng" dirty="0" smtClean="0">
                <a:solidFill>
                  <a:schemeClr val="bg1"/>
                </a:solidFill>
              </a:rPr>
              <a:t>fact</a:t>
            </a:r>
            <a:endParaRPr lang="en-US" sz="3266" b="1" dirty="0">
              <a:solidFill>
                <a:schemeClr val="bg1"/>
              </a:solidFill>
            </a:endParaRPr>
          </a:p>
          <a:p>
            <a:r>
              <a:rPr lang="en-US" sz="3266" dirty="0">
                <a:solidFill>
                  <a:schemeClr val="bg1"/>
                </a:solidFill>
              </a:rPr>
              <a:t> </a:t>
            </a:r>
            <a:endParaRPr lang="en-US" sz="3266" dirty="0" smtClean="0">
              <a:solidFill>
                <a:schemeClr val="bg1"/>
              </a:solidFill>
            </a:endParaRPr>
          </a:p>
          <a:p>
            <a:endParaRPr lang="en-US" sz="3266" dirty="0">
              <a:solidFill>
                <a:schemeClr val="bg1"/>
              </a:solidFill>
            </a:endParaRPr>
          </a:p>
          <a:p>
            <a:r>
              <a:rPr lang="en-US" sz="2722" i="1" dirty="0">
                <a:solidFill>
                  <a:schemeClr val="bg1"/>
                </a:solidFill>
              </a:rPr>
              <a:t>EG: I might decide I don’t like </a:t>
            </a:r>
            <a:r>
              <a:rPr lang="en-US" sz="2722" i="1" dirty="0" err="1">
                <a:solidFill>
                  <a:schemeClr val="bg1"/>
                </a:solidFill>
              </a:rPr>
              <a:t>brussel</a:t>
            </a:r>
            <a:r>
              <a:rPr lang="en-US" sz="2722" i="1" dirty="0">
                <a:solidFill>
                  <a:schemeClr val="bg1"/>
                </a:solidFill>
              </a:rPr>
              <a:t> </a:t>
            </a:r>
            <a:endParaRPr lang="en-US" sz="2722" i="1" dirty="0" smtClean="0">
              <a:solidFill>
                <a:schemeClr val="bg1"/>
              </a:solidFill>
            </a:endParaRPr>
          </a:p>
          <a:p>
            <a:r>
              <a:rPr lang="en-US" sz="2722" i="1" dirty="0" smtClean="0">
                <a:solidFill>
                  <a:schemeClr val="bg1"/>
                </a:solidFill>
              </a:rPr>
              <a:t>sprouts </a:t>
            </a:r>
            <a:r>
              <a:rPr lang="en-US" sz="2722" i="1" dirty="0">
                <a:solidFill>
                  <a:schemeClr val="bg1"/>
                </a:solidFill>
              </a:rPr>
              <a:t>without ever having tasted them.</a:t>
            </a:r>
            <a:r>
              <a:rPr lang="en-US" sz="3266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" name="Shape 199"/>
          <p:cNvSpPr txBox="1"/>
          <p:nvPr/>
        </p:nvSpPr>
        <p:spPr>
          <a:xfrm>
            <a:off x="2296323" y="5908959"/>
            <a:ext cx="8643357" cy="954718"/>
          </a:xfrm>
          <a:prstGeom prst="rect">
            <a:avLst/>
          </a:prstGeom>
          <a:noFill/>
          <a:ln>
            <a:noFill/>
          </a:ln>
        </p:spPr>
        <p:txBody>
          <a:bodyPr wrap="square" lIns="82939" tIns="82939" rIns="82939" bIns="82939" anchor="t" anchorCtr="0">
            <a:noAutofit/>
          </a:bodyPr>
          <a:lstStyle/>
          <a:p>
            <a:r>
              <a:rPr lang="en-US" sz="4355" b="1" dirty="0">
                <a:solidFill>
                  <a:schemeClr val="bg1"/>
                </a:solidFill>
              </a:rPr>
              <a:t>Can you think of any examples?</a:t>
            </a:r>
          </a:p>
          <a:p>
            <a:endParaRPr sz="2177" b="1" dirty="0"/>
          </a:p>
        </p:txBody>
      </p:sp>
      <p:pic>
        <p:nvPicPr>
          <p:cNvPr id="2050" name="Picture 2" descr="Image result for brussel sprouts y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51" y="3009203"/>
            <a:ext cx="3636740" cy="252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9737" y="363566"/>
            <a:ext cx="6840759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36" b="1" dirty="0">
                <a:solidFill>
                  <a:schemeClr val="bg1"/>
                </a:solidFill>
              </a:rPr>
              <a:t>What’s Discrimination?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42A5F-1A22-4B54-AFB1-7FB1DDE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221290"/>
            <a:ext cx="1944216" cy="10620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E1590E-5518-4076-9AEA-004CC07AA22F}"/>
              </a:ext>
            </a:extLst>
          </p:cNvPr>
          <p:cNvCxnSpPr>
            <a:cxnSpLocks/>
          </p:cNvCxnSpPr>
          <p:nvPr/>
        </p:nvCxnSpPr>
        <p:spPr>
          <a:xfrm>
            <a:off x="1524001" y="1388969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207"/>
          <p:cNvSpPr txBox="1"/>
          <p:nvPr/>
        </p:nvSpPr>
        <p:spPr>
          <a:xfrm>
            <a:off x="1773853" y="1894823"/>
            <a:ext cx="8643357" cy="783063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2939" tIns="82939" rIns="82939" bIns="82939" anchor="t" anchorCtr="0">
            <a:no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Discrimination </a:t>
            </a:r>
            <a:r>
              <a:rPr lang="en-US" sz="3600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is: </a:t>
            </a:r>
            <a:r>
              <a:rPr lang="en-US" sz="3600" b="1" u="sng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acting on prejudice</a:t>
            </a:r>
            <a:endParaRPr lang="en-US" sz="3600" b="1" u="sng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r>
              <a:rPr lang="en-US" sz="3266" dirty="0"/>
              <a:t>  </a:t>
            </a:r>
          </a:p>
        </p:txBody>
      </p:sp>
      <p:pic>
        <p:nvPicPr>
          <p:cNvPr id="1026" name="Picture 2" descr="Image result for discri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48" y="2847565"/>
            <a:ext cx="3242766" cy="38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7257" y="221290"/>
            <a:ext cx="945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Pick Your Neighbour</a:t>
            </a:r>
            <a:endParaRPr lang="en-GB"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42A5F-1A22-4B54-AFB1-7FB1DDE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4" y="221290"/>
            <a:ext cx="1944216" cy="10620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1590E-5518-4076-9AEA-004CC07AA22F}"/>
              </a:ext>
            </a:extLst>
          </p:cNvPr>
          <p:cNvCxnSpPr>
            <a:cxnSpLocks/>
          </p:cNvCxnSpPr>
          <p:nvPr/>
        </p:nvCxnSpPr>
        <p:spPr>
          <a:xfrm>
            <a:off x="1524001" y="1388969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muslim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r="26701"/>
          <a:stretch/>
        </p:blipFill>
        <p:spPr bwMode="auto">
          <a:xfrm>
            <a:off x="297269" y="1540986"/>
            <a:ext cx="2088330" cy="26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n with tattoos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5"/>
          <a:stretch/>
        </p:blipFill>
        <p:spPr bwMode="auto">
          <a:xfrm>
            <a:off x="2385599" y="4193176"/>
            <a:ext cx="2421186" cy="26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n in hoodie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r="20602"/>
          <a:stretch/>
        </p:blipFill>
        <p:spPr bwMode="auto">
          <a:xfrm>
            <a:off x="8380103" y="1540985"/>
            <a:ext cx="2287898" cy="26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929" y="1487702"/>
            <a:ext cx="1800369" cy="2705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663" y="4209583"/>
            <a:ext cx="1743075" cy="2619375"/>
          </a:xfrm>
          <a:prstGeom prst="rect">
            <a:avLst/>
          </a:prstGeom>
        </p:spPr>
      </p:pic>
      <p:pic>
        <p:nvPicPr>
          <p:cNvPr id="1040" name="Picture 16" descr="Image result for 1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59" y="1487702"/>
            <a:ext cx="1674936" cy="16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2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19" y="1647913"/>
            <a:ext cx="1355763" cy="13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3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31" y="1487702"/>
            <a:ext cx="1753071" cy="17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4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5" y="4450845"/>
            <a:ext cx="1281113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5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98" y="4450845"/>
            <a:ext cx="1281113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913017" y="3279961"/>
            <a:ext cx="1031966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88331" y="3279961"/>
            <a:ext cx="1031966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846526" y="3240773"/>
            <a:ext cx="1031966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7095" y="5950438"/>
            <a:ext cx="1281113" cy="39188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286071" y="5950438"/>
            <a:ext cx="1031966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1980049" y="3037280"/>
            <a:ext cx="8231903" cy="1365262"/>
          </a:xfrm>
          <a:prstGeom prst="rect">
            <a:avLst/>
          </a:prstGeom>
          <a:noFill/>
          <a:ln>
            <a:noFill/>
          </a:ln>
        </p:spPr>
        <p:txBody>
          <a:bodyPr lIns="82939" tIns="41458" rIns="82939" bIns="41458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4899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have we learnt today?</a:t>
            </a:r>
            <a:endParaRPr lang="en-US" sz="4899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D8AAF-FE6B-4342-862B-BA4E1FCE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271" y="267524"/>
            <a:ext cx="4582734" cy="25033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ABF693-9BF7-4B21-B57E-82E9B779F746}"/>
              </a:ext>
            </a:extLst>
          </p:cNvPr>
          <p:cNvCxnSpPr/>
          <p:nvPr/>
        </p:nvCxnSpPr>
        <p:spPr>
          <a:xfrm>
            <a:off x="1788969" y="2861869"/>
            <a:ext cx="856072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96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91</Words>
  <Application>Microsoft Office PowerPoint</Application>
  <PresentationFormat>Widescreen</PresentationFormat>
  <Paragraphs>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Work Sans</vt:lpstr>
      <vt:lpstr>Office Theme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Teri-Leigh Jones</dc:creator>
  <cp:lastModifiedBy>Owen Jones</cp:lastModifiedBy>
  <cp:revision>56</cp:revision>
  <dcterms:created xsi:type="dcterms:W3CDTF">2016-02-22T07:46:44Z</dcterms:created>
  <dcterms:modified xsi:type="dcterms:W3CDTF">2020-03-18T10:52:14Z</dcterms:modified>
</cp:coreProperties>
</file>