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99" r:id="rId3"/>
    <p:sldId id="300" r:id="rId4"/>
    <p:sldId id="289" r:id="rId5"/>
    <p:sldId id="290" r:id="rId6"/>
    <p:sldId id="291" r:id="rId7"/>
    <p:sldId id="295" r:id="rId8"/>
    <p:sldId id="296" r:id="rId9"/>
    <p:sldId id="298" r:id="rId10"/>
    <p:sldId id="297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6D75-AE9D-403E-BBC0-86A672B43AD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6DA7-8DC7-468F-A0CF-648CE6BCF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4278312" y="10156825"/>
            <a:ext cx="32766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106487" y="812800"/>
            <a:ext cx="5345111" cy="40100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0350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2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8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6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2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1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8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7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4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7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3112-4E5A-4DFB-914B-78422676F5F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0FF8-3367-4E22-BFD6-F4AAB1113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7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456481" y="3037321"/>
            <a:ext cx="8231039" cy="1365119"/>
          </a:xfrm>
          <a:prstGeom prst="rect">
            <a:avLst/>
          </a:prstGeom>
          <a:noFill/>
          <a:ln>
            <a:noFill/>
          </a:ln>
        </p:spPr>
        <p:txBody>
          <a:bodyPr lIns="82930" tIns="41454" rIns="82930" bIns="41454" anchor="t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ct val="25000"/>
            </a:pPr>
            <a:r>
              <a:rPr lang="en-US" sz="4898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Friend Frankie</a:t>
            </a:r>
            <a:endParaRPr lang="en-US" sz="489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D8AAF-FE6B-4342-862B-BA4E1FCE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11" y="267855"/>
            <a:ext cx="4582253" cy="25030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ABF693-9BF7-4B21-B57E-82E9B779F746}"/>
              </a:ext>
            </a:extLst>
          </p:cNvPr>
          <p:cNvCxnSpPr/>
          <p:nvPr/>
        </p:nvCxnSpPr>
        <p:spPr>
          <a:xfrm>
            <a:off x="265421" y="2861928"/>
            <a:ext cx="855982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77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1"/>
          <p:cNvSpPr>
            <a:spLocks/>
          </p:cNvSpPr>
          <p:nvPr/>
        </p:nvSpPr>
        <p:spPr bwMode="auto">
          <a:xfrm>
            <a:off x="755650" y="1869101"/>
            <a:ext cx="7632700" cy="18923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3000" dirty="0"/>
              <a:t>We shouldn’t assume that Frankie is a boy, or a girl solely based on name, interests, career choice or pets!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3916">
            <a:off x="1497013" y="4797425"/>
            <a:ext cx="16748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/>
          <a:stretch>
            <a:fillRect/>
          </a:stretch>
        </p:blipFill>
        <p:spPr bwMode="auto">
          <a:xfrm>
            <a:off x="4213225" y="4559300"/>
            <a:ext cx="7175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4706938"/>
            <a:ext cx="15525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My Friend Frankie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344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98" y="0"/>
            <a:ext cx="9173197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stereotypes would you attach to this image?</a:t>
            </a:r>
            <a:endParaRPr lang="en-GB" dirty="0"/>
          </a:p>
        </p:txBody>
      </p:sp>
      <p:pic>
        <p:nvPicPr>
          <p:cNvPr id="7170" name="Picture 2" descr="Image result for stereotype exam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r="7577"/>
          <a:stretch/>
        </p:blipFill>
        <p:spPr bwMode="auto">
          <a:xfrm>
            <a:off x="-36512" y="1143000"/>
            <a:ext cx="92170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Are these the </a:t>
            </a:r>
            <a:r>
              <a:rPr lang="en-GB" sz="3600" dirty="0"/>
              <a:t>s</a:t>
            </a:r>
            <a:r>
              <a:rPr lang="en-GB" sz="3600" dirty="0" smtClean="0"/>
              <a:t>tereotypes you had in mind?</a:t>
            </a:r>
            <a:endParaRPr lang="en-GB" sz="3600" dirty="0"/>
          </a:p>
        </p:txBody>
      </p:sp>
      <p:pic>
        <p:nvPicPr>
          <p:cNvPr id="8194" name="Picture 2" descr="Image result for slumdog millionaire 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483"/>
            <a:ext cx="9144000" cy="60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291819"/>
            <a:ext cx="324036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Successful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Award Winning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Talented</a:t>
            </a:r>
          </a:p>
        </p:txBody>
      </p:sp>
    </p:spTree>
    <p:extLst>
      <p:ext uri="{BB962C8B-B14F-4D97-AF65-F5344CB8AC3E}">
        <p14:creationId xmlns:p14="http://schemas.microsoft.com/office/powerpoint/2010/main" val="35827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12546" r="12590" b="392"/>
          <a:stretch/>
        </p:blipFill>
        <p:spPr>
          <a:xfrm>
            <a:off x="-1" y="0"/>
            <a:ext cx="10312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982" y="0"/>
            <a:ext cx="10281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36762" r="6239" b="8321"/>
          <a:stretch/>
        </p:blipFill>
        <p:spPr>
          <a:xfrm>
            <a:off x="-1" y="857250"/>
            <a:ext cx="102208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0666" r="7363" b="19269"/>
          <a:stretch/>
        </p:blipFill>
        <p:spPr>
          <a:xfrm>
            <a:off x="-1" y="845184"/>
            <a:ext cx="9144001" cy="5155566"/>
          </a:xfrm>
          <a:prstGeom prst="rect">
            <a:avLst/>
          </a:prstGeom>
        </p:spPr>
      </p:pic>
      <p:pic>
        <p:nvPicPr>
          <p:cNvPr id="1026" name="Picture 2" descr="Image result for union f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6790" r="3291" b="7216"/>
          <a:stretch/>
        </p:blipFill>
        <p:spPr bwMode="auto">
          <a:xfrm>
            <a:off x="1489166" y="1239339"/>
            <a:ext cx="1777293" cy="8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u fl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7398" r="28328" b="37454"/>
          <a:stretch/>
        </p:blipFill>
        <p:spPr bwMode="auto">
          <a:xfrm>
            <a:off x="6201592" y="1239339"/>
            <a:ext cx="1298792" cy="8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16875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/>
              <a:t>Can you now draw what you saw</a:t>
            </a:r>
          </a:p>
          <a:p>
            <a:r>
              <a:rPr lang="en-GB" sz="3300" b="1" dirty="0"/>
              <a:t>in the two previous slides?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45700" r="77817" b="15104"/>
          <a:stretch/>
        </p:blipFill>
        <p:spPr>
          <a:xfrm>
            <a:off x="1689419" y="2620735"/>
            <a:ext cx="1223503" cy="2460524"/>
          </a:xfrm>
          <a:prstGeom prst="rect">
            <a:avLst/>
          </a:prstGeom>
        </p:spPr>
      </p:pic>
      <p:pic>
        <p:nvPicPr>
          <p:cNvPr id="6" name="Picture 2" descr="Image result for union f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6790" r="3291" b="7216"/>
          <a:stretch/>
        </p:blipFill>
        <p:spPr bwMode="auto">
          <a:xfrm>
            <a:off x="5829300" y="2620736"/>
            <a:ext cx="1777293" cy="8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eu fl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7398" r="28328" b="37454"/>
          <a:stretch/>
        </p:blipFill>
        <p:spPr bwMode="auto">
          <a:xfrm>
            <a:off x="5829300" y="3896397"/>
            <a:ext cx="1777293" cy="1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16875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/>
              <a:t>Let’s look at the results…</a:t>
            </a:r>
          </a:p>
        </p:txBody>
      </p:sp>
      <p:pic>
        <p:nvPicPr>
          <p:cNvPr id="4098" name="Picture 2" descr="Image result for res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4" y="1974125"/>
            <a:ext cx="7583873" cy="40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What is a Stereotype?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/>
              <a:t>To </a:t>
            </a:r>
            <a:r>
              <a:rPr lang="en-GB" sz="3600" dirty="0"/>
              <a:t>believe </a:t>
            </a:r>
            <a:r>
              <a:rPr lang="en-GB" sz="3600" u="sng" dirty="0"/>
              <a:t>unfairly</a:t>
            </a:r>
            <a:r>
              <a:rPr lang="en-GB" sz="3600" dirty="0"/>
              <a:t> that all people </a:t>
            </a:r>
            <a:r>
              <a:rPr lang="en-GB" sz="3600" dirty="0" smtClean="0"/>
              <a:t>with </a:t>
            </a:r>
            <a:r>
              <a:rPr lang="en-GB" sz="3600" dirty="0"/>
              <a:t>a particular characteristic </a:t>
            </a:r>
            <a:r>
              <a:rPr lang="en-GB" sz="3600" dirty="0" smtClean="0"/>
              <a:t>(e.g. girls/football fans/school children) are </a:t>
            </a:r>
            <a:r>
              <a:rPr lang="en-GB" sz="3600" dirty="0"/>
              <a:t>the same</a:t>
            </a:r>
          </a:p>
        </p:txBody>
      </p:sp>
      <p:pic>
        <p:nvPicPr>
          <p:cNvPr id="3074" name="Picture 2" descr="Image result for stere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943415" cy="3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5127D0C-8811-4161-A12D-C925EFDB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79092"/>
            <a:ext cx="7632700" cy="1290881"/>
          </a:xfrm>
          <a:prstGeom prst="roundRect">
            <a:avLst>
              <a:gd name="adj" fmla="val 0"/>
            </a:avLst>
          </a:prstGeom>
        </p:spPr>
        <p:txBody>
          <a:bodyPr lIns="180000" tIns="180000" rIns="180000" bIns="18000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Here are some facts about my friend, Frankie. </a:t>
            </a:r>
            <a:r>
              <a:rPr lang="en-GB" dirty="0">
                <a:cs typeface="+mn-cs"/>
              </a:rPr>
              <a:t>Can you </a:t>
            </a:r>
            <a:r>
              <a:rPr lang="en-GB" dirty="0" smtClean="0">
                <a:cs typeface="+mn-cs"/>
              </a:rPr>
              <a:t>draw Frankie?</a:t>
            </a:r>
            <a:endParaRPr lang="en-GB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995B1DB9-928F-4058-B0FC-E975EE8A8EE3}"/>
              </a:ext>
            </a:extLst>
          </p:cNvPr>
          <p:cNvSpPr txBox="1">
            <a:spLocks/>
          </p:cNvSpPr>
          <p:nvPr/>
        </p:nvSpPr>
        <p:spPr>
          <a:xfrm>
            <a:off x="755650" y="2996952"/>
            <a:ext cx="7627937" cy="3664222"/>
          </a:xfrm>
          <a:prstGeom prst="roundRect">
            <a:avLst>
              <a:gd name="adj" fmla="val 0"/>
            </a:avLst>
          </a:prstGeom>
          <a:solidFill>
            <a:srgbClr val="92CE32"/>
          </a:solidFill>
          <a:ln w="25400">
            <a:noFill/>
          </a:ln>
        </p:spPr>
        <p:txBody>
          <a:bodyPr lIns="180000" tIns="180000" rIns="180000" bIns="180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Frankie </a:t>
            </a:r>
            <a:r>
              <a:rPr lang="en-GB" b="1" dirty="0"/>
              <a:t>loves going </a:t>
            </a:r>
            <a:r>
              <a:rPr lang="en-GB" b="1" dirty="0" smtClean="0"/>
              <a:t>to the rugby</a:t>
            </a:r>
            <a:endParaRPr lang="en-GB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Frankie </a:t>
            </a:r>
            <a:r>
              <a:rPr lang="en-GB" b="1" dirty="0"/>
              <a:t>wants to join the </a:t>
            </a:r>
            <a:r>
              <a:rPr lang="en-GB" b="1" dirty="0" smtClean="0"/>
              <a:t>army</a:t>
            </a:r>
            <a:endParaRPr lang="en-GB" dirty="0" smtClean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Frankie </a:t>
            </a:r>
            <a:r>
              <a:rPr lang="en-GB" b="1" dirty="0"/>
              <a:t>has a pet rat, called </a:t>
            </a:r>
            <a:r>
              <a:rPr lang="en-GB" b="1" dirty="0" smtClean="0"/>
              <a:t>Roland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3916">
            <a:off x="6599238" y="2906713"/>
            <a:ext cx="16748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/>
          <a:stretch>
            <a:fillRect/>
          </a:stretch>
        </p:blipFill>
        <p:spPr bwMode="auto">
          <a:xfrm>
            <a:off x="5202238" y="3992563"/>
            <a:ext cx="86995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08500"/>
            <a:ext cx="17287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My Friend Frankie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1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135</Words>
  <Application>Microsoft Office PowerPoint</Application>
  <PresentationFormat>On-screen Show (4:3)</PresentationFormat>
  <Paragraphs>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stereotypes would you attach to this image?</vt:lpstr>
      <vt:lpstr>Are these the stereotypes you had in mind?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MissTL-White</dc:creator>
  <cp:lastModifiedBy>Owen Jones</cp:lastModifiedBy>
  <cp:revision>73</cp:revision>
  <dcterms:created xsi:type="dcterms:W3CDTF">2016-02-04T08:58:33Z</dcterms:created>
  <dcterms:modified xsi:type="dcterms:W3CDTF">2020-03-18T10:56:25Z</dcterms:modified>
</cp:coreProperties>
</file>